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 id="268" r:id="rId8"/>
    <p:sldId id="269" r:id="rId9"/>
    <p:sldId id="270" r:id="rId10"/>
    <p:sldId id="260" r:id="rId11"/>
    <p:sldId id="271"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D70F88-B7B9-44CB-829F-7EE8B119D6C1}">
          <p14:sldIdLst>
            <p14:sldId id="262"/>
            <p14:sldId id="263"/>
            <p14:sldId id="264"/>
            <p14:sldId id="265"/>
            <p14:sldId id="266"/>
            <p14:sldId id="267"/>
            <p14:sldId id="268"/>
            <p14:sldId id="269"/>
            <p14:sldId id="270"/>
            <p14:sldId id="260"/>
            <p14:sldId id="271"/>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D4682-2CF2-45BB-B9C5-34AD26D2C1A1}" v="4" dt="2023-06-13T11:33:45.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0ABA613-E681-C2D5-22E8-1C91D71795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5900" cy="6858000"/>
          </a:xfrm>
          <a:prstGeom prst="rect">
            <a:avLst/>
          </a:prstGeom>
        </p:spPr>
      </p:pic>
      <p:sp>
        <p:nvSpPr>
          <p:cNvPr id="2" name="Title 1">
            <a:extLst>
              <a:ext uri="{FF2B5EF4-FFF2-40B4-BE49-F238E27FC236}">
                <a16:creationId xmlns:a16="http://schemas.microsoft.com/office/drawing/2014/main" id="{7133576E-A7B4-A1E0-F09A-F779F7020E68}"/>
              </a:ext>
            </a:extLst>
          </p:cNvPr>
          <p:cNvSpPr>
            <a:spLocks noGrp="1"/>
          </p:cNvSpPr>
          <p:nvPr>
            <p:ph type="ctrTitle"/>
          </p:nvPr>
        </p:nvSpPr>
        <p:spPr>
          <a:xfrm>
            <a:off x="2621279" y="2005315"/>
            <a:ext cx="6949440" cy="883920"/>
          </a:xfrm>
        </p:spPr>
        <p:txBody>
          <a:bodyPr anchor="b">
            <a:normAutofit/>
          </a:bodyPr>
          <a:lstStyle>
            <a:lvl1pPr algn="ctr">
              <a:defRPr sz="4400" b="1">
                <a:solidFill>
                  <a:schemeClr val="bg1"/>
                </a:solidFill>
                <a:latin typeface="+mj-lt"/>
                <a:cs typeface="Mukta Mahee" panose="020B0000000000000000" pitchFamily="34" charset="0"/>
              </a:defRPr>
            </a:lvl1pPr>
          </a:lstStyle>
          <a:p>
            <a:r>
              <a:rPr lang="en-GB" dirty="0"/>
              <a:t>Click to edit Master title style</a:t>
            </a:r>
            <a:endParaRPr lang="en-US" dirty="0"/>
          </a:p>
        </p:txBody>
      </p:sp>
      <p:pic>
        <p:nvPicPr>
          <p:cNvPr id="5" name="Picture 4" descr="Logo, company name&#10;&#10;Description automatically generated">
            <a:extLst>
              <a:ext uri="{FF2B5EF4-FFF2-40B4-BE49-F238E27FC236}">
                <a16:creationId xmlns:a16="http://schemas.microsoft.com/office/drawing/2014/main" id="{A07DC35A-5CBD-FDEA-BE0C-E7A9AA0372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38439" y="150347"/>
            <a:ext cx="1032481" cy="918506"/>
          </a:xfrm>
          <a:prstGeom prst="rect">
            <a:avLst/>
          </a:prstGeom>
        </p:spPr>
      </p:pic>
      <p:sp>
        <p:nvSpPr>
          <p:cNvPr id="11" name="Text Placeholder 10">
            <a:extLst>
              <a:ext uri="{FF2B5EF4-FFF2-40B4-BE49-F238E27FC236}">
                <a16:creationId xmlns:a16="http://schemas.microsoft.com/office/drawing/2014/main" id="{6E2213AE-CBFD-8299-A194-2D39CC48016E}"/>
              </a:ext>
            </a:extLst>
          </p:cNvPr>
          <p:cNvSpPr>
            <a:spLocks noGrp="1"/>
          </p:cNvSpPr>
          <p:nvPr>
            <p:ph type="body" sz="quarter" idx="10"/>
          </p:nvPr>
        </p:nvSpPr>
        <p:spPr>
          <a:xfrm>
            <a:off x="2620963" y="3422953"/>
            <a:ext cx="6950075" cy="1020762"/>
          </a:xfrm>
        </p:spPr>
        <p:txBody>
          <a:bodyPr/>
          <a:lstStyle>
            <a:lvl1pPr marL="0" indent="0" algn="ctr">
              <a:buNone/>
              <a:defRPr>
                <a:solidFill>
                  <a:schemeClr val="bg1"/>
                </a:solidFill>
              </a:defRPr>
            </a:lvl1pPr>
            <a:lvl2pPr marL="457200" indent="0" algn="ctr">
              <a:buFont typeface="Arial" panose="020B0604020202020204" pitchFamily="34" charset="0"/>
              <a:buNone/>
              <a:defRPr>
                <a:solidFill>
                  <a:schemeClr val="bg1"/>
                </a:solidFill>
              </a:defRPr>
            </a:lvl2pPr>
            <a:lvl3pPr marL="914400" indent="0" algn="ctr">
              <a:buFont typeface="Arial" panose="020B0604020202020204" pitchFamily="34" charset="0"/>
              <a:buNone/>
              <a:defRPr>
                <a:solidFill>
                  <a:schemeClr val="bg1"/>
                </a:solidFill>
              </a:defRPr>
            </a:lvl3pPr>
            <a:lvl4pPr marL="1371600" indent="0" algn="ctr">
              <a:buFont typeface="Arial" panose="020B0604020202020204" pitchFamily="34" charset="0"/>
              <a:buNone/>
              <a:defRPr>
                <a:solidFill>
                  <a:schemeClr val="bg1"/>
                </a:solidFill>
              </a:defRPr>
            </a:lvl4pPr>
            <a:lvl5pPr marL="1828800" indent="0" algn="ctr">
              <a:buFont typeface="Arial" panose="020B0604020202020204" pitchFamily="34" charset="0"/>
              <a:buNone/>
              <a:defRPr>
                <a:solidFill>
                  <a:schemeClr val="bg1"/>
                </a:solidFill>
              </a:defRPr>
            </a:lvl5pPr>
          </a:lstStyle>
          <a:p>
            <a:pPr lvl="0"/>
            <a:r>
              <a:rPr lang="en-US" dirty="0"/>
              <a:t>Click to edit Master text styles</a:t>
            </a:r>
          </a:p>
        </p:txBody>
      </p:sp>
      <p:cxnSp>
        <p:nvCxnSpPr>
          <p:cNvPr id="13" name="Straight Connector 12">
            <a:extLst>
              <a:ext uri="{FF2B5EF4-FFF2-40B4-BE49-F238E27FC236}">
                <a16:creationId xmlns:a16="http://schemas.microsoft.com/office/drawing/2014/main" id="{3B8820E6-590A-DE9E-6E4F-D5DF195FB1D3}"/>
              </a:ext>
            </a:extLst>
          </p:cNvPr>
          <p:cNvCxnSpPr/>
          <p:nvPr userDrawn="1"/>
        </p:nvCxnSpPr>
        <p:spPr>
          <a:xfrm>
            <a:off x="914400" y="1219200"/>
            <a:ext cx="10256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76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0E079A-2B13-6CE7-2FA1-81A150357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00" y="0"/>
            <a:ext cx="12205900" cy="6858000"/>
          </a:xfrm>
          <a:prstGeom prst="rect">
            <a:avLst/>
          </a:prstGeom>
        </p:spPr>
      </p:pic>
      <p:pic>
        <p:nvPicPr>
          <p:cNvPr id="8" name="Picture 6">
            <a:extLst>
              <a:ext uri="{FF2B5EF4-FFF2-40B4-BE49-F238E27FC236}">
                <a16:creationId xmlns:a16="http://schemas.microsoft.com/office/drawing/2014/main" id="{6C38B2AC-2256-1627-7874-48F05F0E26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3199" y="135743"/>
            <a:ext cx="1056112" cy="939378"/>
          </a:xfrm>
          <a:prstGeom prst="rect">
            <a:avLst/>
          </a:prstGeom>
        </p:spPr>
      </p:pic>
      <p:sp>
        <p:nvSpPr>
          <p:cNvPr id="2" name="Title 1">
            <a:extLst>
              <a:ext uri="{FF2B5EF4-FFF2-40B4-BE49-F238E27FC236}">
                <a16:creationId xmlns:a16="http://schemas.microsoft.com/office/drawing/2014/main" id="{BDD2A177-2EE7-765C-AB1A-3200CB5D32E4}"/>
              </a:ext>
            </a:extLst>
          </p:cNvPr>
          <p:cNvSpPr>
            <a:spLocks noGrp="1"/>
          </p:cNvSpPr>
          <p:nvPr>
            <p:ph type="title"/>
          </p:nvPr>
        </p:nvSpPr>
        <p:spPr>
          <a:xfrm>
            <a:off x="838200" y="1264285"/>
            <a:ext cx="10515600" cy="1325563"/>
          </a:xfrm>
        </p:spPr>
        <p:txBody>
          <a:bodyPr/>
          <a:lstStyle>
            <a:lvl1pPr>
              <a:defRPr b="1">
                <a:solidFill>
                  <a:schemeClr val="accent1">
                    <a:lumMod val="50000"/>
                  </a:schemeClr>
                </a:solidFill>
                <a:latin typeface="+mj-lt"/>
                <a:cs typeface="Mukta Mahee" panose="020B0000000000000000"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81448EE-7781-9C69-2794-4F77062F3EB6}"/>
              </a:ext>
            </a:extLst>
          </p:cNvPr>
          <p:cNvSpPr>
            <a:spLocks noGrp="1"/>
          </p:cNvSpPr>
          <p:nvPr>
            <p:ph idx="1"/>
          </p:nvPr>
        </p:nvSpPr>
        <p:spPr>
          <a:xfrm>
            <a:off x="838200" y="2724785"/>
            <a:ext cx="10515600" cy="3615055"/>
          </a:xfrm>
        </p:spPr>
        <p:txBody>
          <a:bodyPr/>
          <a:lstStyle>
            <a:lvl1pPr>
              <a:defRPr>
                <a:solidFill>
                  <a:schemeClr val="accent1">
                    <a:lumMod val="50000"/>
                  </a:schemeClr>
                </a:solidFill>
                <a:latin typeface="+mj-lt"/>
                <a:cs typeface="Mukta Mahee" panose="020B0000000000000000" pitchFamily="34" charset="0"/>
              </a:defRPr>
            </a:lvl1pPr>
            <a:lvl2pPr>
              <a:defRPr>
                <a:solidFill>
                  <a:schemeClr val="accent1">
                    <a:lumMod val="50000"/>
                  </a:schemeClr>
                </a:solidFill>
                <a:latin typeface="+mj-lt"/>
                <a:cs typeface="Mukta Mahee" panose="020B0000000000000000" pitchFamily="34" charset="0"/>
              </a:defRPr>
            </a:lvl2pPr>
            <a:lvl3pPr>
              <a:defRPr>
                <a:solidFill>
                  <a:schemeClr val="accent1">
                    <a:lumMod val="50000"/>
                  </a:schemeClr>
                </a:solidFill>
                <a:latin typeface="+mj-lt"/>
                <a:cs typeface="Mukta Mahee" panose="020B0000000000000000" pitchFamily="34" charset="0"/>
              </a:defRPr>
            </a:lvl3pPr>
            <a:lvl4pPr>
              <a:defRPr>
                <a:solidFill>
                  <a:schemeClr val="accent1">
                    <a:lumMod val="50000"/>
                  </a:schemeClr>
                </a:solidFill>
                <a:latin typeface="+mj-lt"/>
                <a:cs typeface="Mukta Mahee" panose="020B0000000000000000" pitchFamily="34" charset="0"/>
              </a:defRPr>
            </a:lvl4pPr>
            <a:lvl5pPr>
              <a:defRPr>
                <a:solidFill>
                  <a:schemeClr val="accent1">
                    <a:lumMod val="50000"/>
                  </a:schemeClr>
                </a:solidFill>
                <a:latin typeface="+mj-lt"/>
                <a:cs typeface="Mukta Mahee" panose="020B0000000000000000"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6" name="Straight Connector 5">
            <a:extLst>
              <a:ext uri="{FF2B5EF4-FFF2-40B4-BE49-F238E27FC236}">
                <a16:creationId xmlns:a16="http://schemas.microsoft.com/office/drawing/2014/main" id="{A8D9D6A8-0122-D3D2-CB9D-59DA6CDC2DA4}"/>
              </a:ext>
            </a:extLst>
          </p:cNvPr>
          <p:cNvCxnSpPr/>
          <p:nvPr userDrawn="1"/>
        </p:nvCxnSpPr>
        <p:spPr>
          <a:xfrm>
            <a:off x="914400" y="1219200"/>
            <a:ext cx="1025652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1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0E079A-2B13-6CE7-2FA1-81A150357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00" y="0"/>
            <a:ext cx="12205900" cy="6858000"/>
          </a:xfrm>
          <a:prstGeom prst="rect">
            <a:avLst/>
          </a:prstGeom>
        </p:spPr>
      </p:pic>
      <p:pic>
        <p:nvPicPr>
          <p:cNvPr id="8" name="Picture 6">
            <a:extLst>
              <a:ext uri="{FF2B5EF4-FFF2-40B4-BE49-F238E27FC236}">
                <a16:creationId xmlns:a16="http://schemas.microsoft.com/office/drawing/2014/main" id="{6C38B2AC-2256-1627-7874-48F05F0E26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3199" y="135743"/>
            <a:ext cx="1056112" cy="939378"/>
          </a:xfrm>
          <a:prstGeom prst="rect">
            <a:avLst/>
          </a:prstGeom>
        </p:spPr>
      </p:pic>
      <p:sp>
        <p:nvSpPr>
          <p:cNvPr id="2" name="Title 1">
            <a:extLst>
              <a:ext uri="{FF2B5EF4-FFF2-40B4-BE49-F238E27FC236}">
                <a16:creationId xmlns:a16="http://schemas.microsoft.com/office/drawing/2014/main" id="{BDD2A177-2EE7-765C-AB1A-3200CB5D32E4}"/>
              </a:ext>
            </a:extLst>
          </p:cNvPr>
          <p:cNvSpPr>
            <a:spLocks noGrp="1"/>
          </p:cNvSpPr>
          <p:nvPr>
            <p:ph type="title"/>
          </p:nvPr>
        </p:nvSpPr>
        <p:spPr>
          <a:xfrm>
            <a:off x="838200" y="1264285"/>
            <a:ext cx="3814823" cy="3678102"/>
          </a:xfrm>
        </p:spPr>
        <p:txBody>
          <a:bodyPr>
            <a:normAutofit/>
          </a:bodyPr>
          <a:lstStyle>
            <a:lvl1pPr>
              <a:defRPr sz="3200" b="1">
                <a:solidFill>
                  <a:schemeClr val="accent1">
                    <a:lumMod val="50000"/>
                  </a:schemeClr>
                </a:solidFill>
                <a:latin typeface="+mj-lt"/>
                <a:cs typeface="Mukta Mahee" panose="020B0000000000000000" pitchFamily="34" charset="0"/>
              </a:defRPr>
            </a:lvl1pPr>
          </a:lstStyle>
          <a:p>
            <a:r>
              <a:rPr lang="en-GB" dirty="0"/>
              <a:t>Click to edit Master title style</a:t>
            </a:r>
            <a:endParaRPr lang="en-US" dirty="0"/>
          </a:p>
        </p:txBody>
      </p:sp>
      <p:cxnSp>
        <p:nvCxnSpPr>
          <p:cNvPr id="6" name="Straight Connector 5">
            <a:extLst>
              <a:ext uri="{FF2B5EF4-FFF2-40B4-BE49-F238E27FC236}">
                <a16:creationId xmlns:a16="http://schemas.microsoft.com/office/drawing/2014/main" id="{A8D9D6A8-0122-D3D2-CB9D-59DA6CDC2DA4}"/>
              </a:ext>
            </a:extLst>
          </p:cNvPr>
          <p:cNvCxnSpPr/>
          <p:nvPr userDrawn="1"/>
        </p:nvCxnSpPr>
        <p:spPr>
          <a:xfrm>
            <a:off x="914400" y="1219200"/>
            <a:ext cx="1025652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6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22868C72-7BF9-0671-14DB-4D3B6EE01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5900" cy="6858000"/>
          </a:xfrm>
          <a:prstGeom prst="rect">
            <a:avLst/>
          </a:prstGeom>
        </p:spPr>
      </p:pic>
      <p:sp>
        <p:nvSpPr>
          <p:cNvPr id="14" name="Title 1">
            <a:extLst>
              <a:ext uri="{FF2B5EF4-FFF2-40B4-BE49-F238E27FC236}">
                <a16:creationId xmlns:a16="http://schemas.microsoft.com/office/drawing/2014/main" id="{A8E734DF-E4AC-1278-8997-1C28306E2EA1}"/>
              </a:ext>
            </a:extLst>
          </p:cNvPr>
          <p:cNvSpPr>
            <a:spLocks noGrp="1"/>
          </p:cNvSpPr>
          <p:nvPr>
            <p:ph type="title" hasCustomPrompt="1"/>
          </p:nvPr>
        </p:nvSpPr>
        <p:spPr>
          <a:xfrm>
            <a:off x="838200" y="1675765"/>
            <a:ext cx="10515600" cy="1325563"/>
          </a:xfrm>
        </p:spPr>
        <p:txBody>
          <a:bodyPr/>
          <a:lstStyle>
            <a:lvl1pPr algn="ctr">
              <a:defRPr b="1">
                <a:solidFill>
                  <a:schemeClr val="bg1"/>
                </a:solidFill>
                <a:latin typeface="+mj-lt"/>
                <a:cs typeface="Mukta Mahee" panose="020B0000000000000000" pitchFamily="34" charset="0"/>
              </a:defRPr>
            </a:lvl1pPr>
          </a:lstStyle>
          <a:p>
            <a:r>
              <a:rPr lang="en-GB" dirty="0"/>
              <a:t>Questions?</a:t>
            </a:r>
            <a:endParaRPr lang="en-US" dirty="0"/>
          </a:p>
        </p:txBody>
      </p:sp>
      <p:pic>
        <p:nvPicPr>
          <p:cNvPr id="15" name="Picture 14" descr="Logo, company name&#10;&#10;Description automatically generated">
            <a:extLst>
              <a:ext uri="{FF2B5EF4-FFF2-40B4-BE49-F238E27FC236}">
                <a16:creationId xmlns:a16="http://schemas.microsoft.com/office/drawing/2014/main" id="{6BE84222-AE16-784A-BE7B-308F1BE67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38439" y="150347"/>
            <a:ext cx="1032481" cy="918506"/>
          </a:xfrm>
          <a:prstGeom prst="rect">
            <a:avLst/>
          </a:prstGeom>
        </p:spPr>
      </p:pic>
      <p:cxnSp>
        <p:nvCxnSpPr>
          <p:cNvPr id="16" name="Straight Connector 15">
            <a:extLst>
              <a:ext uri="{FF2B5EF4-FFF2-40B4-BE49-F238E27FC236}">
                <a16:creationId xmlns:a16="http://schemas.microsoft.com/office/drawing/2014/main" id="{9184F120-352A-8ECB-64B5-40E0594F535E}"/>
              </a:ext>
            </a:extLst>
          </p:cNvPr>
          <p:cNvCxnSpPr/>
          <p:nvPr userDrawn="1"/>
        </p:nvCxnSpPr>
        <p:spPr>
          <a:xfrm>
            <a:off x="914400" y="1219200"/>
            <a:ext cx="10256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59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B56BAB-BB2F-DDC3-2194-DCE4FCB64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6DE107B-4E79-324E-2FBC-EFB1CD2677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2B6988C-C479-FA15-BE87-18CF4D6D2B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7029C-9DF6-DE44-B0B1-65ED2B0B64E2}" type="datetimeFigureOut">
              <a:rPr lang="en-US" smtClean="0"/>
              <a:t>6/13/2023</a:t>
            </a:fld>
            <a:endParaRPr lang="en-US" dirty="0"/>
          </a:p>
        </p:txBody>
      </p:sp>
      <p:sp>
        <p:nvSpPr>
          <p:cNvPr id="5" name="Footer Placeholder 4">
            <a:extLst>
              <a:ext uri="{FF2B5EF4-FFF2-40B4-BE49-F238E27FC236}">
                <a16:creationId xmlns:a16="http://schemas.microsoft.com/office/drawing/2014/main" id="{8743C1A7-6FB3-8073-23CC-4C024CCDD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6EE10E-AB58-3ABF-496A-A6A2E7C51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99956-38DB-2146-AF06-795B86CAC25A}" type="slidenum">
              <a:rPr lang="en-US" smtClean="0"/>
              <a:t>‹#›</a:t>
            </a:fld>
            <a:endParaRPr lang="en-US" dirty="0"/>
          </a:p>
        </p:txBody>
      </p:sp>
    </p:spTree>
    <p:extLst>
      <p:ext uri="{BB962C8B-B14F-4D97-AF65-F5344CB8AC3E}">
        <p14:creationId xmlns:p14="http://schemas.microsoft.com/office/powerpoint/2010/main" val="140795036"/>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3"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D776AB-921B-E6C2-F5D4-5ACDBB9DB5B4}"/>
              </a:ext>
            </a:extLst>
          </p:cNvPr>
          <p:cNvSpPr>
            <a:spLocks noGrp="1"/>
          </p:cNvSpPr>
          <p:nvPr>
            <p:ph type="ctrTitle"/>
          </p:nvPr>
        </p:nvSpPr>
        <p:spPr/>
        <p:txBody>
          <a:bodyPr>
            <a:normAutofit/>
          </a:bodyPr>
          <a:lstStyle/>
          <a:p>
            <a:r>
              <a:rPr lang="en-GB" sz="5400" dirty="0"/>
              <a:t>“Funerals are changing”</a:t>
            </a:r>
          </a:p>
        </p:txBody>
      </p:sp>
      <p:sp>
        <p:nvSpPr>
          <p:cNvPr id="5" name="Text Placeholder 4">
            <a:extLst>
              <a:ext uri="{FF2B5EF4-FFF2-40B4-BE49-F238E27FC236}">
                <a16:creationId xmlns:a16="http://schemas.microsoft.com/office/drawing/2014/main" id="{166EA49E-3214-0BF7-A3CE-DAEB7B6BF324}"/>
              </a:ext>
            </a:extLst>
          </p:cNvPr>
          <p:cNvSpPr>
            <a:spLocks noGrp="1"/>
          </p:cNvSpPr>
          <p:nvPr>
            <p:ph type="body" sz="quarter" idx="10"/>
          </p:nvPr>
        </p:nvSpPr>
        <p:spPr>
          <a:xfrm>
            <a:off x="2620963" y="3422952"/>
            <a:ext cx="7646443" cy="2115699"/>
          </a:xfrm>
        </p:spPr>
        <p:txBody>
          <a:bodyPr>
            <a:normAutofit/>
          </a:bodyPr>
          <a:lstStyle/>
          <a:p>
            <a:r>
              <a:rPr lang="en-GB" sz="3200" dirty="0"/>
              <a:t>Terry Tennens</a:t>
            </a:r>
          </a:p>
          <a:p>
            <a:r>
              <a:rPr lang="en-GB" sz="3200" dirty="0"/>
              <a:t>Chief Executive – SAIF Independent Funeral Directors</a:t>
            </a:r>
          </a:p>
          <a:p>
            <a:r>
              <a:rPr lang="en-GB" sz="3200" dirty="0"/>
              <a:t>www.saif.org.uk</a:t>
            </a:r>
          </a:p>
          <a:p>
            <a:endParaRPr lang="en-GB" dirty="0"/>
          </a:p>
          <a:p>
            <a:endParaRPr lang="en-GB" dirty="0"/>
          </a:p>
          <a:p>
            <a:endParaRPr lang="en-GB" dirty="0"/>
          </a:p>
        </p:txBody>
      </p:sp>
    </p:spTree>
    <p:extLst>
      <p:ext uri="{BB962C8B-B14F-4D97-AF65-F5344CB8AC3E}">
        <p14:creationId xmlns:p14="http://schemas.microsoft.com/office/powerpoint/2010/main" val="54444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F765CA4-A7A6-EDD5-2E6F-8C490066C45C}"/>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Case studies</a:t>
            </a:r>
          </a:p>
        </p:txBody>
      </p:sp>
      <p:pic>
        <p:nvPicPr>
          <p:cNvPr id="3" name="Picture 2">
            <a:extLst>
              <a:ext uri="{FF2B5EF4-FFF2-40B4-BE49-F238E27FC236}">
                <a16:creationId xmlns:a16="http://schemas.microsoft.com/office/drawing/2014/main" id="{81C82717-7411-21FE-7519-2CB2436C3CC1}"/>
              </a:ext>
            </a:extLst>
          </p:cNvPr>
          <p:cNvPicPr>
            <a:picLocks noChangeAspect="1"/>
          </p:cNvPicPr>
          <p:nvPr/>
        </p:nvPicPr>
        <p:blipFill rotWithShape="1">
          <a:blip r:embed="rId2"/>
          <a:srcRect r="734" b="1"/>
          <a:stretch/>
        </p:blipFill>
        <p:spPr>
          <a:xfrm>
            <a:off x="198741" y="2410448"/>
            <a:ext cx="5803323" cy="3890357"/>
          </a:xfrm>
          <a:prstGeom prst="rect">
            <a:avLst/>
          </a:prstGeom>
        </p:spPr>
      </p:pic>
      <p:pic>
        <p:nvPicPr>
          <p:cNvPr id="6" name="Picture 5" descr="Graphical user interface&#10;&#10;Description automatically generated with low confidence">
            <a:extLst>
              <a:ext uri="{FF2B5EF4-FFF2-40B4-BE49-F238E27FC236}">
                <a16:creationId xmlns:a16="http://schemas.microsoft.com/office/drawing/2014/main" id="{8B32F7AC-654F-D2DF-5DE2-A78465AAB6A4}"/>
              </a:ext>
            </a:extLst>
          </p:cNvPr>
          <p:cNvPicPr>
            <a:picLocks noChangeAspect="1"/>
          </p:cNvPicPr>
          <p:nvPr/>
        </p:nvPicPr>
        <p:blipFill rotWithShape="1">
          <a:blip r:embed="rId3">
            <a:extLst>
              <a:ext uri="{28A0092B-C50C-407E-A947-70E740481C1C}">
                <a14:useLocalDpi xmlns:a14="http://schemas.microsoft.com/office/drawing/2010/main" val="0"/>
              </a:ext>
            </a:extLst>
          </a:blip>
          <a:srcRect l="8951" r="12736" b="3"/>
          <a:stretch/>
        </p:blipFill>
        <p:spPr>
          <a:xfrm>
            <a:off x="6189934" y="2410448"/>
            <a:ext cx="5803323" cy="3890357"/>
          </a:xfrm>
          <a:prstGeom prst="rect">
            <a:avLst/>
          </a:prstGeom>
        </p:spPr>
      </p:pic>
    </p:spTree>
    <p:extLst>
      <p:ext uri="{BB962C8B-B14F-4D97-AF65-F5344CB8AC3E}">
        <p14:creationId xmlns:p14="http://schemas.microsoft.com/office/powerpoint/2010/main" val="156726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53BD5F-D1C9-06D6-2A34-03A7E967B7F1}"/>
              </a:ext>
            </a:extLst>
          </p:cNvPr>
          <p:cNvPicPr>
            <a:picLocks noChangeAspect="1"/>
          </p:cNvPicPr>
          <p:nvPr/>
        </p:nvPicPr>
        <p:blipFill>
          <a:blip r:embed="rId2"/>
          <a:stretch>
            <a:fillRect/>
          </a:stretch>
        </p:blipFill>
        <p:spPr>
          <a:xfrm>
            <a:off x="63045" y="0"/>
            <a:ext cx="12065909" cy="6858000"/>
          </a:xfrm>
          <a:prstGeom prst="rect">
            <a:avLst/>
          </a:prstGeom>
        </p:spPr>
      </p:pic>
      <p:sp>
        <p:nvSpPr>
          <p:cNvPr id="2" name="Title 1">
            <a:extLst>
              <a:ext uri="{FF2B5EF4-FFF2-40B4-BE49-F238E27FC236}">
                <a16:creationId xmlns:a16="http://schemas.microsoft.com/office/drawing/2014/main" id="{08DD81D4-D74F-1663-44C0-AE384AA09C1A}"/>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120747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91F0FD-C331-E9A8-DD1D-F8C0373BA76B}"/>
              </a:ext>
            </a:extLst>
          </p:cNvPr>
          <p:cNvSpPr>
            <a:spLocks noGrp="1"/>
          </p:cNvSpPr>
          <p:nvPr>
            <p:ph type="title"/>
          </p:nvPr>
        </p:nvSpPr>
        <p:spPr>
          <a:xfrm>
            <a:off x="838200" y="1675765"/>
            <a:ext cx="10515600" cy="2587952"/>
          </a:xfrm>
        </p:spPr>
        <p:txBody>
          <a:bodyPr/>
          <a:lstStyle/>
          <a:p>
            <a:br>
              <a:rPr lang="en-GB" dirty="0"/>
            </a:br>
            <a:r>
              <a:rPr lang="en-GB" dirty="0"/>
              <a:t>Questions?</a:t>
            </a:r>
          </a:p>
        </p:txBody>
      </p:sp>
    </p:spTree>
    <p:extLst>
      <p:ext uri="{BB962C8B-B14F-4D97-AF65-F5344CB8AC3E}">
        <p14:creationId xmlns:p14="http://schemas.microsoft.com/office/powerpoint/2010/main" val="4169494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1344-2989-8D66-B97D-727247BCD3C5}"/>
              </a:ext>
            </a:extLst>
          </p:cNvPr>
          <p:cNvSpPr>
            <a:spLocks noGrp="1"/>
          </p:cNvSpPr>
          <p:nvPr>
            <p:ph type="title"/>
          </p:nvPr>
        </p:nvSpPr>
        <p:spPr>
          <a:xfrm>
            <a:off x="838200" y="658369"/>
            <a:ext cx="10515600" cy="1931480"/>
          </a:xfrm>
        </p:spPr>
        <p:txBody>
          <a:bodyPr/>
          <a:lstStyle/>
          <a:p>
            <a:r>
              <a:rPr lang="en-GB" dirty="0"/>
              <a:t>1. Personalisation</a:t>
            </a:r>
          </a:p>
        </p:txBody>
      </p:sp>
      <p:sp>
        <p:nvSpPr>
          <p:cNvPr id="3" name="Content Placeholder 2">
            <a:extLst>
              <a:ext uri="{FF2B5EF4-FFF2-40B4-BE49-F238E27FC236}">
                <a16:creationId xmlns:a16="http://schemas.microsoft.com/office/drawing/2014/main" id="{053756EB-A4D6-56C0-C80C-C6622F078AAC}"/>
              </a:ext>
            </a:extLst>
          </p:cNvPr>
          <p:cNvSpPr>
            <a:spLocks noGrp="1"/>
          </p:cNvSpPr>
          <p:nvPr>
            <p:ph idx="1"/>
          </p:nvPr>
        </p:nvSpPr>
        <p:spPr>
          <a:xfrm>
            <a:off x="838200" y="1990779"/>
            <a:ext cx="10515600" cy="4349062"/>
          </a:xfrm>
        </p:spPr>
        <p:txBody>
          <a:bodyPr>
            <a:noAutofit/>
          </a:bodyPr>
          <a:lstStyle/>
          <a:p>
            <a:pPr>
              <a:defRPr b="1"/>
            </a:pPr>
            <a:r>
              <a:rPr lang="en-US" sz="3200" dirty="0"/>
              <a:t>Traditional funerals </a:t>
            </a:r>
            <a:r>
              <a:rPr lang="en-US" sz="3200" b="0" dirty="0"/>
              <a:t>– influenced by the Victorian era, and the global war years of the 20</a:t>
            </a:r>
            <a:r>
              <a:rPr lang="en-US" sz="3200" b="0" baseline="30000" dirty="0"/>
              <a:t>th</a:t>
            </a:r>
            <a:r>
              <a:rPr lang="en-US" sz="3200" b="0" dirty="0"/>
              <a:t> century</a:t>
            </a:r>
          </a:p>
          <a:p>
            <a:pPr>
              <a:defRPr b="1"/>
            </a:pPr>
            <a:r>
              <a:rPr lang="en-US" sz="3200" dirty="0"/>
              <a:t>Music, video, speakers, light touch religious</a:t>
            </a:r>
          </a:p>
          <a:p>
            <a:pPr marL="0" indent="0">
              <a:buSzTx/>
              <a:buNone/>
            </a:pPr>
            <a:r>
              <a:rPr lang="en-US" sz="3200" dirty="0"/>
              <a:t>Today most venues will offer multimedia</a:t>
            </a:r>
          </a:p>
          <a:p>
            <a:pPr>
              <a:defRPr b="1"/>
            </a:pPr>
            <a:r>
              <a:rPr lang="en-US" sz="3200" dirty="0"/>
              <a:t>Star Trek to infinity and beyond (Toy Story) themed funerals</a:t>
            </a:r>
          </a:p>
          <a:p>
            <a:pPr marL="0" indent="0">
              <a:buSzTx/>
              <a:buNone/>
            </a:pPr>
            <a:r>
              <a:rPr lang="en-US" sz="3200" dirty="0"/>
              <a:t>People can choose</a:t>
            </a:r>
          </a:p>
          <a:p>
            <a:pPr>
              <a:defRPr b="1"/>
            </a:pPr>
            <a:r>
              <a:rPr lang="en-US" sz="3200" dirty="0"/>
              <a:t>Importance of stories and memories</a:t>
            </a:r>
          </a:p>
          <a:p>
            <a:pPr marL="0" indent="0">
              <a:buSzTx/>
              <a:buNone/>
            </a:pPr>
            <a:r>
              <a:rPr lang="en-US" sz="3200" dirty="0"/>
              <a:t>Different music, readings, colours and styles</a:t>
            </a:r>
          </a:p>
        </p:txBody>
      </p:sp>
    </p:spTree>
    <p:extLst>
      <p:ext uri="{BB962C8B-B14F-4D97-AF65-F5344CB8AC3E}">
        <p14:creationId xmlns:p14="http://schemas.microsoft.com/office/powerpoint/2010/main" val="345877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71CF-67D8-95A2-6436-10E6408CE844}"/>
              </a:ext>
            </a:extLst>
          </p:cNvPr>
          <p:cNvSpPr>
            <a:spLocks noGrp="1"/>
          </p:cNvSpPr>
          <p:nvPr>
            <p:ph type="title"/>
          </p:nvPr>
        </p:nvSpPr>
        <p:spPr>
          <a:xfrm>
            <a:off x="838200" y="736746"/>
            <a:ext cx="10515600" cy="1734748"/>
          </a:xfrm>
        </p:spPr>
        <p:txBody>
          <a:bodyPr/>
          <a:lstStyle/>
          <a:p>
            <a:r>
              <a:rPr lang="en-US" dirty="0"/>
              <a:t>2. Rise and fall of direct cremation</a:t>
            </a:r>
            <a:endParaRPr lang="en-GB" dirty="0"/>
          </a:p>
        </p:txBody>
      </p:sp>
      <p:sp>
        <p:nvSpPr>
          <p:cNvPr id="3" name="Content Placeholder 2">
            <a:extLst>
              <a:ext uri="{FF2B5EF4-FFF2-40B4-BE49-F238E27FC236}">
                <a16:creationId xmlns:a16="http://schemas.microsoft.com/office/drawing/2014/main" id="{A340BDBE-5DBC-D3EB-3649-FCB3D8B72985}"/>
              </a:ext>
            </a:extLst>
          </p:cNvPr>
          <p:cNvSpPr>
            <a:spLocks noGrp="1"/>
          </p:cNvSpPr>
          <p:nvPr>
            <p:ph idx="1"/>
          </p:nvPr>
        </p:nvSpPr>
        <p:spPr>
          <a:xfrm>
            <a:off x="838200" y="2236361"/>
            <a:ext cx="10515600" cy="4103479"/>
          </a:xfrm>
        </p:spPr>
        <p:txBody>
          <a:bodyPr>
            <a:normAutofit/>
          </a:bodyPr>
          <a:lstStyle/>
          <a:p>
            <a:pPr marL="0" indent="0">
              <a:buNone/>
            </a:pPr>
            <a:r>
              <a:rPr lang="en-US" sz="3200" dirty="0"/>
              <a:t>National online direct cremation companies spending millions of pounds on advertising to portray funerals in a certain light</a:t>
            </a:r>
          </a:p>
          <a:p>
            <a:endParaRPr lang="en-US" sz="3200" dirty="0"/>
          </a:p>
          <a:p>
            <a:pPr>
              <a:defRPr u="sng"/>
            </a:pPr>
            <a:r>
              <a:rPr lang="en-US" sz="3200" dirty="0"/>
              <a:t>Did you know?</a:t>
            </a:r>
            <a:r>
              <a:rPr lang="en-US" sz="3200" u="none" dirty="0"/>
              <a:t>				</a:t>
            </a:r>
            <a:r>
              <a:rPr lang="en-US" sz="3200" dirty="0"/>
              <a:t>Why?</a:t>
            </a:r>
          </a:p>
          <a:p>
            <a:pPr marL="0" indent="0">
              <a:buSzTx/>
              <a:buNone/>
            </a:pPr>
            <a:r>
              <a:rPr lang="en-US" sz="3200" dirty="0"/>
              <a:t>2018 direct cremation was 4%		-Pure cremation</a:t>
            </a:r>
          </a:p>
          <a:p>
            <a:pPr marL="0" indent="0">
              <a:buSzTx/>
              <a:buNone/>
            </a:pPr>
            <a:r>
              <a:rPr lang="en-US" sz="3200" dirty="0"/>
              <a:t>2021 direct cremation was 18%		-Global pandemic</a:t>
            </a:r>
          </a:p>
          <a:p>
            <a:pPr marL="0" indent="0">
              <a:buSzTx/>
              <a:buNone/>
            </a:pPr>
            <a:r>
              <a:rPr lang="en-US" sz="3200" dirty="0"/>
              <a:t>2022 direct cremation was 14%		-Restrictions lifted</a:t>
            </a:r>
          </a:p>
          <a:p>
            <a:endParaRPr lang="en-GB" dirty="0"/>
          </a:p>
        </p:txBody>
      </p:sp>
    </p:spTree>
    <p:extLst>
      <p:ext uri="{BB962C8B-B14F-4D97-AF65-F5344CB8AC3E}">
        <p14:creationId xmlns:p14="http://schemas.microsoft.com/office/powerpoint/2010/main" val="73012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51484-B516-D37B-F3AE-B32E83631D1E}"/>
              </a:ext>
            </a:extLst>
          </p:cNvPr>
          <p:cNvSpPr>
            <a:spLocks noGrp="1"/>
          </p:cNvSpPr>
          <p:nvPr>
            <p:ph type="title"/>
          </p:nvPr>
        </p:nvSpPr>
        <p:spPr>
          <a:xfrm>
            <a:off x="838200" y="935301"/>
            <a:ext cx="10515600" cy="1654547"/>
          </a:xfrm>
        </p:spPr>
        <p:txBody>
          <a:bodyPr/>
          <a:lstStyle/>
          <a:p>
            <a:r>
              <a:rPr lang="en-US" dirty="0"/>
              <a:t>3. Who is the funeral for?</a:t>
            </a:r>
            <a:endParaRPr lang="en-GB" dirty="0"/>
          </a:p>
        </p:txBody>
      </p:sp>
      <p:sp>
        <p:nvSpPr>
          <p:cNvPr id="3" name="Content Placeholder 2">
            <a:extLst>
              <a:ext uri="{FF2B5EF4-FFF2-40B4-BE49-F238E27FC236}">
                <a16:creationId xmlns:a16="http://schemas.microsoft.com/office/drawing/2014/main" id="{F71598B4-C57E-6928-B43A-8DE1891DA867}"/>
              </a:ext>
            </a:extLst>
          </p:cNvPr>
          <p:cNvSpPr>
            <a:spLocks noGrp="1"/>
          </p:cNvSpPr>
          <p:nvPr>
            <p:ph idx="1"/>
          </p:nvPr>
        </p:nvSpPr>
        <p:spPr/>
        <p:txBody>
          <a:bodyPr>
            <a:normAutofit/>
          </a:bodyPr>
          <a:lstStyle/>
          <a:p>
            <a:pPr marL="224027" indent="-224027" defTabSz="896111">
              <a:spcBef>
                <a:spcPts val="900"/>
              </a:spcBef>
              <a:defRPr sz="2744"/>
            </a:pPr>
            <a:r>
              <a:rPr lang="en-US" sz="3200" dirty="0"/>
              <a:t>In a secular age, the dead are no more. But what about those left behind?</a:t>
            </a:r>
          </a:p>
          <a:p>
            <a:pPr marL="224027" indent="-224027" defTabSz="896111">
              <a:spcBef>
                <a:spcPts val="900"/>
              </a:spcBef>
              <a:defRPr sz="2744"/>
            </a:pPr>
            <a:r>
              <a:rPr lang="en-US" sz="3200" dirty="0"/>
              <a:t>“Just put me in a cardboard box.” But what do your family, neighbours and friends want? </a:t>
            </a:r>
          </a:p>
          <a:p>
            <a:pPr defTabSz="896111">
              <a:spcBef>
                <a:spcPts val="900"/>
              </a:spcBef>
              <a:defRPr sz="2744"/>
            </a:pPr>
            <a:r>
              <a:rPr lang="en-US" sz="3200" dirty="0"/>
              <a:t> Complications in grief and resentment. Unspent emotion</a:t>
            </a:r>
          </a:p>
          <a:p>
            <a:pPr marL="224027" indent="-224027" defTabSz="896111">
              <a:spcBef>
                <a:spcPts val="900"/>
              </a:spcBef>
              <a:defRPr sz="2744"/>
            </a:pPr>
            <a:r>
              <a:rPr lang="en-US" sz="3200" dirty="0"/>
              <a:t>It’s a two-winged aircraft, funerals are for the dead and the living</a:t>
            </a:r>
          </a:p>
          <a:p>
            <a:endParaRPr lang="en-GB" dirty="0"/>
          </a:p>
        </p:txBody>
      </p:sp>
    </p:spTree>
    <p:extLst>
      <p:ext uri="{BB962C8B-B14F-4D97-AF65-F5344CB8AC3E}">
        <p14:creationId xmlns:p14="http://schemas.microsoft.com/office/powerpoint/2010/main" val="313670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01E3-2B07-5D3E-662F-153CFFAB1B3B}"/>
              </a:ext>
            </a:extLst>
          </p:cNvPr>
          <p:cNvSpPr>
            <a:spLocks noGrp="1"/>
          </p:cNvSpPr>
          <p:nvPr>
            <p:ph type="title"/>
          </p:nvPr>
        </p:nvSpPr>
        <p:spPr>
          <a:xfrm>
            <a:off x="838200" y="809897"/>
            <a:ext cx="10515600" cy="1779951"/>
          </a:xfrm>
        </p:spPr>
        <p:txBody>
          <a:bodyPr/>
          <a:lstStyle/>
          <a:p>
            <a:r>
              <a:rPr lang="en-US" dirty="0"/>
              <a:t>4. What don’t you want?</a:t>
            </a:r>
            <a:endParaRPr lang="en-GB" dirty="0"/>
          </a:p>
        </p:txBody>
      </p:sp>
      <p:sp>
        <p:nvSpPr>
          <p:cNvPr id="3" name="Content Placeholder 2">
            <a:extLst>
              <a:ext uri="{FF2B5EF4-FFF2-40B4-BE49-F238E27FC236}">
                <a16:creationId xmlns:a16="http://schemas.microsoft.com/office/drawing/2014/main" id="{A3DCC19A-6174-704F-0A30-3A9E74180663}"/>
              </a:ext>
            </a:extLst>
          </p:cNvPr>
          <p:cNvSpPr>
            <a:spLocks noGrp="1"/>
          </p:cNvSpPr>
          <p:nvPr>
            <p:ph idx="1"/>
          </p:nvPr>
        </p:nvSpPr>
        <p:spPr>
          <a:xfrm>
            <a:off x="838200" y="2074383"/>
            <a:ext cx="10515600" cy="4265458"/>
          </a:xfrm>
        </p:spPr>
        <p:txBody>
          <a:bodyPr>
            <a:normAutofit fontScale="92500" lnSpcReduction="10000"/>
          </a:bodyPr>
          <a:lstStyle/>
          <a:p>
            <a:pPr>
              <a:defRPr sz="2600"/>
            </a:pPr>
            <a:r>
              <a:rPr lang="en-US" sz="3200" dirty="0"/>
              <a:t>No fuss, no hassle, no worries versus privilege of caring for a loved one</a:t>
            </a:r>
          </a:p>
          <a:p>
            <a:pPr>
              <a:defRPr sz="2600"/>
            </a:pPr>
            <a:r>
              <a:rPr lang="en-US" sz="3200" dirty="0"/>
              <a:t>Choice is vital – </a:t>
            </a:r>
          </a:p>
          <a:p>
            <a:pPr marL="0" indent="0">
              <a:buSzTx/>
              <a:buNone/>
              <a:defRPr sz="2600"/>
            </a:pPr>
            <a:r>
              <a:rPr lang="en-US" sz="3200" dirty="0"/>
              <a:t>	1. Unattended: no service. Local funeral director offers bespoke</a:t>
            </a:r>
          </a:p>
          <a:p>
            <a:pPr marL="0" indent="0">
              <a:buSzTx/>
              <a:buNone/>
              <a:defRPr sz="2600"/>
            </a:pPr>
            <a:r>
              <a:rPr lang="en-US" sz="3200" dirty="0"/>
              <a:t>	2. Simple attended: service but limited elements and tailoring</a:t>
            </a:r>
          </a:p>
          <a:p>
            <a:pPr marL="0" indent="0">
              <a:buSzTx/>
              <a:buNone/>
              <a:defRPr sz="2600"/>
            </a:pPr>
            <a:r>
              <a:rPr lang="en-US" sz="3200" dirty="0"/>
              <a:t>	3. Bespoke attended: service with wide range of elements and 			tailoring</a:t>
            </a:r>
          </a:p>
          <a:p>
            <a:pPr>
              <a:defRPr sz="2600"/>
            </a:pPr>
            <a:r>
              <a:rPr lang="en-US" sz="3200" dirty="0"/>
              <a:t>Black, sombre, religious, versus colour, celebrations, spiritual</a:t>
            </a:r>
          </a:p>
          <a:p>
            <a:endParaRPr lang="en-GB" dirty="0"/>
          </a:p>
        </p:txBody>
      </p:sp>
    </p:spTree>
    <p:extLst>
      <p:ext uri="{BB962C8B-B14F-4D97-AF65-F5344CB8AC3E}">
        <p14:creationId xmlns:p14="http://schemas.microsoft.com/office/powerpoint/2010/main" val="372528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884C-8872-4A8F-F39E-55729E2FE017}"/>
              </a:ext>
            </a:extLst>
          </p:cNvPr>
          <p:cNvSpPr>
            <a:spLocks noGrp="1"/>
          </p:cNvSpPr>
          <p:nvPr>
            <p:ph type="title"/>
          </p:nvPr>
        </p:nvSpPr>
        <p:spPr>
          <a:xfrm>
            <a:off x="838200" y="741971"/>
            <a:ext cx="10515600" cy="1847878"/>
          </a:xfrm>
        </p:spPr>
        <p:txBody>
          <a:bodyPr/>
          <a:lstStyle/>
          <a:p>
            <a:r>
              <a:rPr lang="en-US" dirty="0"/>
              <a:t>The hidden impact /1</a:t>
            </a:r>
            <a:endParaRPr lang="en-GB" dirty="0"/>
          </a:p>
        </p:txBody>
      </p:sp>
      <p:sp>
        <p:nvSpPr>
          <p:cNvPr id="3" name="Content Placeholder 2">
            <a:extLst>
              <a:ext uri="{FF2B5EF4-FFF2-40B4-BE49-F238E27FC236}">
                <a16:creationId xmlns:a16="http://schemas.microsoft.com/office/drawing/2014/main" id="{E79DE75B-6A91-63FD-994D-1226F1537298}"/>
              </a:ext>
            </a:extLst>
          </p:cNvPr>
          <p:cNvSpPr>
            <a:spLocks noGrp="1"/>
          </p:cNvSpPr>
          <p:nvPr>
            <p:ph idx="1"/>
          </p:nvPr>
        </p:nvSpPr>
        <p:spPr>
          <a:xfrm>
            <a:off x="838200" y="2126633"/>
            <a:ext cx="10515600" cy="4213207"/>
          </a:xfrm>
        </p:spPr>
        <p:txBody>
          <a:bodyPr>
            <a:normAutofit/>
          </a:bodyPr>
          <a:lstStyle/>
          <a:p>
            <a:pPr marL="0" indent="0" defTabSz="905255">
              <a:spcBef>
                <a:spcPts val="900"/>
              </a:spcBef>
              <a:buSzTx/>
              <a:buNone/>
              <a:defRPr sz="2772" u="sng"/>
            </a:pPr>
            <a:r>
              <a:rPr lang="en-US" dirty="0"/>
              <a:t>Bereavement counsellor, England:</a:t>
            </a:r>
          </a:p>
          <a:p>
            <a:pPr marL="0" indent="0" defTabSz="905255">
              <a:spcBef>
                <a:spcPts val="900"/>
              </a:spcBef>
              <a:buSzTx/>
              <a:buNone/>
              <a:defRPr sz="2772" u="sng"/>
            </a:pPr>
            <a:endParaRPr lang="en-US" dirty="0"/>
          </a:p>
          <a:p>
            <a:pPr marL="0" indent="0" defTabSz="905255">
              <a:spcBef>
                <a:spcPts val="900"/>
              </a:spcBef>
              <a:buSzTx/>
              <a:buNone/>
              <a:defRPr sz="2772" i="1"/>
            </a:pPr>
            <a:r>
              <a:rPr lang="en-US" b="1" dirty="0"/>
              <a:t>In some cases they didn’t know their loved one had requested no service, in other cases they knew what was planned but could not go against their loved one’s wishes, even though it made them uncomfortable.</a:t>
            </a:r>
          </a:p>
          <a:p>
            <a:pPr marL="0" indent="0" defTabSz="905255">
              <a:spcBef>
                <a:spcPts val="900"/>
              </a:spcBef>
              <a:buSzTx/>
              <a:buNone/>
              <a:defRPr sz="2772" i="1"/>
            </a:pPr>
            <a:r>
              <a:rPr lang="en-US" b="1" dirty="0"/>
              <a:t>I would like to highlight the importance of discussing the decision with loved ones beforehand and being aware of the various complications it can cause to their grieving process, allowing everyone to make a more informed decision.</a:t>
            </a:r>
          </a:p>
          <a:p>
            <a:pPr marL="0" indent="0">
              <a:buNone/>
            </a:pPr>
            <a:endParaRPr lang="en-GB" dirty="0"/>
          </a:p>
        </p:txBody>
      </p:sp>
    </p:spTree>
    <p:extLst>
      <p:ext uri="{BB962C8B-B14F-4D97-AF65-F5344CB8AC3E}">
        <p14:creationId xmlns:p14="http://schemas.microsoft.com/office/powerpoint/2010/main" val="355319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CE16-B019-5BB7-833A-A307961B6047}"/>
              </a:ext>
            </a:extLst>
          </p:cNvPr>
          <p:cNvSpPr>
            <a:spLocks noGrp="1"/>
          </p:cNvSpPr>
          <p:nvPr>
            <p:ph type="title"/>
          </p:nvPr>
        </p:nvSpPr>
        <p:spPr>
          <a:xfrm>
            <a:off x="838200" y="851699"/>
            <a:ext cx="10515600" cy="1738150"/>
          </a:xfrm>
        </p:spPr>
        <p:txBody>
          <a:bodyPr/>
          <a:lstStyle/>
          <a:p>
            <a:r>
              <a:rPr lang="en-US" dirty="0"/>
              <a:t>The hidden impact /2</a:t>
            </a:r>
            <a:endParaRPr lang="en-GB" dirty="0"/>
          </a:p>
        </p:txBody>
      </p:sp>
      <p:sp>
        <p:nvSpPr>
          <p:cNvPr id="3" name="Content Placeholder 2">
            <a:extLst>
              <a:ext uri="{FF2B5EF4-FFF2-40B4-BE49-F238E27FC236}">
                <a16:creationId xmlns:a16="http://schemas.microsoft.com/office/drawing/2014/main" id="{91229C71-19B0-CFD3-245E-9CF261E82D57}"/>
              </a:ext>
            </a:extLst>
          </p:cNvPr>
          <p:cNvSpPr>
            <a:spLocks noGrp="1"/>
          </p:cNvSpPr>
          <p:nvPr>
            <p:ph idx="1"/>
          </p:nvPr>
        </p:nvSpPr>
        <p:spPr/>
        <p:txBody>
          <a:bodyPr>
            <a:normAutofit lnSpcReduction="10000"/>
          </a:bodyPr>
          <a:lstStyle/>
          <a:p>
            <a:pPr>
              <a:defRPr i="1"/>
            </a:pPr>
            <a:r>
              <a:rPr lang="en-US" b="1" dirty="0"/>
              <a:t>The opportunity to have their grief publicly acknowledged – funerals are a chance for friends and family to offer their condolences and acknowledge the family’s loss, helping to validate their feelings.</a:t>
            </a:r>
          </a:p>
          <a:p>
            <a:pPr marL="0" indent="0">
              <a:buSzTx/>
              <a:buNone/>
              <a:defRPr i="1"/>
            </a:pPr>
            <a:r>
              <a:rPr lang="en-US" b="1" dirty="0"/>
              <a:t>•	The opportunity to hear about a part of the person’s life that they weren’t involved with – how often do people come out of a funeral saying “I didn’t know about (insert fact here)”, even for someone they’d known well for years? Funerals are a chance to learn more about a person’s life that wouldn’t necessarily have come up in normal conversation with them.</a:t>
            </a:r>
          </a:p>
          <a:p>
            <a:pPr marL="0" indent="0">
              <a:buNone/>
            </a:pPr>
            <a:endParaRPr lang="en-GB" dirty="0"/>
          </a:p>
        </p:txBody>
      </p:sp>
    </p:spTree>
    <p:extLst>
      <p:ext uri="{BB962C8B-B14F-4D97-AF65-F5344CB8AC3E}">
        <p14:creationId xmlns:p14="http://schemas.microsoft.com/office/powerpoint/2010/main" val="38152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AC1B-DC62-BB0D-7656-86432D5F99DB}"/>
              </a:ext>
            </a:extLst>
          </p:cNvPr>
          <p:cNvSpPr>
            <a:spLocks noGrp="1"/>
          </p:cNvSpPr>
          <p:nvPr>
            <p:ph type="title"/>
          </p:nvPr>
        </p:nvSpPr>
        <p:spPr>
          <a:xfrm>
            <a:off x="838200" y="872599"/>
            <a:ext cx="10515600" cy="1717249"/>
          </a:xfrm>
        </p:spPr>
        <p:txBody>
          <a:bodyPr/>
          <a:lstStyle/>
          <a:p>
            <a:r>
              <a:rPr lang="en-US" dirty="0"/>
              <a:t>The hidden impact /3</a:t>
            </a:r>
            <a:endParaRPr lang="en-GB" dirty="0"/>
          </a:p>
        </p:txBody>
      </p:sp>
      <p:sp>
        <p:nvSpPr>
          <p:cNvPr id="3" name="Content Placeholder 2">
            <a:extLst>
              <a:ext uri="{FF2B5EF4-FFF2-40B4-BE49-F238E27FC236}">
                <a16:creationId xmlns:a16="http://schemas.microsoft.com/office/drawing/2014/main" id="{FDD4BDD2-776E-02A4-2089-C06027BB0453}"/>
              </a:ext>
            </a:extLst>
          </p:cNvPr>
          <p:cNvSpPr>
            <a:spLocks noGrp="1"/>
          </p:cNvSpPr>
          <p:nvPr>
            <p:ph idx="1"/>
          </p:nvPr>
        </p:nvSpPr>
        <p:spPr/>
        <p:txBody>
          <a:bodyPr/>
          <a:lstStyle/>
          <a:p>
            <a:r>
              <a:rPr lang="en-US" b="1" i="1" dirty="0"/>
              <a:t>The chance to see that others also cared for their loved one – it’s helpful to see that the individual was admired by more than just the immediate family. It can be reassuring to see a crowd turn up to mark their passing, showing that they were loved outside of just the family and that their loss has been felt.</a:t>
            </a:r>
            <a:endParaRPr lang="en-GB" b="1" dirty="0"/>
          </a:p>
        </p:txBody>
      </p:sp>
    </p:spTree>
    <p:extLst>
      <p:ext uri="{BB962C8B-B14F-4D97-AF65-F5344CB8AC3E}">
        <p14:creationId xmlns:p14="http://schemas.microsoft.com/office/powerpoint/2010/main" val="255789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B70A-6B43-1391-6EBA-A9F7FD443E2D}"/>
              </a:ext>
            </a:extLst>
          </p:cNvPr>
          <p:cNvSpPr>
            <a:spLocks noGrp="1"/>
          </p:cNvSpPr>
          <p:nvPr>
            <p:ph type="title"/>
          </p:nvPr>
        </p:nvSpPr>
        <p:spPr>
          <a:xfrm>
            <a:off x="838200" y="851699"/>
            <a:ext cx="10515600" cy="1738150"/>
          </a:xfrm>
        </p:spPr>
        <p:txBody>
          <a:bodyPr/>
          <a:lstStyle/>
          <a:p>
            <a:r>
              <a:rPr lang="en-US" dirty="0"/>
              <a:t>A season to educate and inform…</a:t>
            </a:r>
            <a:endParaRPr lang="en-GB" dirty="0"/>
          </a:p>
        </p:txBody>
      </p:sp>
      <p:sp>
        <p:nvSpPr>
          <p:cNvPr id="3" name="Content Placeholder 2">
            <a:extLst>
              <a:ext uri="{FF2B5EF4-FFF2-40B4-BE49-F238E27FC236}">
                <a16:creationId xmlns:a16="http://schemas.microsoft.com/office/drawing/2014/main" id="{10606476-00E4-C856-3F9C-653695D61AD7}"/>
              </a:ext>
            </a:extLst>
          </p:cNvPr>
          <p:cNvSpPr>
            <a:spLocks noGrp="1"/>
          </p:cNvSpPr>
          <p:nvPr>
            <p:ph idx="1"/>
          </p:nvPr>
        </p:nvSpPr>
        <p:spPr>
          <a:xfrm>
            <a:off x="838200" y="2236361"/>
            <a:ext cx="10515600" cy="4103479"/>
          </a:xfrm>
        </p:spPr>
        <p:txBody>
          <a:bodyPr>
            <a:normAutofit fontScale="85000" lnSpcReduction="20000"/>
          </a:bodyPr>
          <a:lstStyle/>
          <a:p>
            <a:pPr marL="217170" indent="-217170" defTabSz="868680">
              <a:spcBef>
                <a:spcPts val="900"/>
              </a:spcBef>
              <a:defRPr sz="2660" u="sng"/>
            </a:pPr>
            <a:r>
              <a:rPr lang="en-US" sz="3500" dirty="0"/>
              <a:t>A gift from SAIF to you:</a:t>
            </a:r>
          </a:p>
          <a:p>
            <a:pPr marL="0" indent="0" defTabSz="868680">
              <a:spcBef>
                <a:spcPts val="900"/>
              </a:spcBef>
              <a:buSzTx/>
              <a:buNone/>
              <a:defRPr sz="2660"/>
            </a:pPr>
            <a:endParaRPr lang="en-US" sz="3500" dirty="0"/>
          </a:p>
          <a:p>
            <a:pPr marL="0" indent="0" defTabSz="868680">
              <a:spcBef>
                <a:spcPts val="900"/>
              </a:spcBef>
              <a:buSzTx/>
              <a:buNone/>
              <a:defRPr sz="2660"/>
            </a:pPr>
            <a:r>
              <a:rPr lang="en-US" sz="3500" dirty="0"/>
              <a:t>A digital wallet:</a:t>
            </a:r>
          </a:p>
          <a:p>
            <a:pPr marL="0" indent="0" defTabSz="868680">
              <a:spcBef>
                <a:spcPts val="900"/>
              </a:spcBef>
              <a:buSzTx/>
              <a:buNone/>
              <a:defRPr sz="2660"/>
            </a:pPr>
            <a:r>
              <a:rPr lang="en-US" sz="3500" dirty="0"/>
              <a:t>	- Talk, PowerPoint slides, leaflet for you to brand, video.</a:t>
            </a:r>
          </a:p>
          <a:p>
            <a:pPr marL="0" indent="0" defTabSz="868680">
              <a:spcBef>
                <a:spcPts val="900"/>
              </a:spcBef>
              <a:buSzTx/>
              <a:buNone/>
              <a:defRPr sz="2660"/>
            </a:pPr>
            <a:endParaRPr lang="en-US" sz="3500" dirty="0"/>
          </a:p>
          <a:p>
            <a:pPr marL="217170" indent="-217170" defTabSz="868680">
              <a:spcBef>
                <a:spcPts val="900"/>
              </a:spcBef>
              <a:defRPr sz="2660" u="sng"/>
            </a:pPr>
            <a:r>
              <a:rPr lang="en-US" sz="3500" dirty="0"/>
              <a:t>What we’re asking of you?</a:t>
            </a:r>
          </a:p>
          <a:p>
            <a:pPr marL="0" indent="0" defTabSz="868680">
              <a:spcBef>
                <a:spcPts val="900"/>
              </a:spcBef>
              <a:buSzTx/>
              <a:buNone/>
              <a:defRPr sz="2660"/>
            </a:pPr>
            <a:endParaRPr lang="en-US" sz="3500" dirty="0"/>
          </a:p>
          <a:p>
            <a:pPr marL="0" indent="0" defTabSz="868680">
              <a:spcBef>
                <a:spcPts val="900"/>
              </a:spcBef>
              <a:buSzTx/>
              <a:buNone/>
              <a:defRPr sz="2660"/>
            </a:pPr>
            <a:r>
              <a:rPr lang="en-US" sz="3500" dirty="0"/>
              <a:t>Community engagement, talks by funeral directors and officiants to inform the public</a:t>
            </a:r>
          </a:p>
          <a:p>
            <a:endParaRPr lang="en-GB" dirty="0"/>
          </a:p>
        </p:txBody>
      </p:sp>
    </p:spTree>
    <p:extLst>
      <p:ext uri="{BB962C8B-B14F-4D97-AF65-F5344CB8AC3E}">
        <p14:creationId xmlns:p14="http://schemas.microsoft.com/office/powerpoint/2010/main" val="1217091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626</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“Funerals are changing”</vt:lpstr>
      <vt:lpstr>1. Personalisation</vt:lpstr>
      <vt:lpstr>2. Rise and fall of direct cremation</vt:lpstr>
      <vt:lpstr>3. Who is the funeral for?</vt:lpstr>
      <vt:lpstr>4. What don’t you want?</vt:lpstr>
      <vt:lpstr>The hidden impact /1</vt:lpstr>
      <vt:lpstr>The hidden impact /2</vt:lpstr>
      <vt:lpstr>The hidden impact /3</vt:lpstr>
      <vt:lpstr>A season to educate and inform…</vt:lpstr>
      <vt:lpstr> Case studies</vt:lpstr>
      <vt:lpstr>PowerPoint Presentation</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Declan Maguire</dc:creator>
  <cp:lastModifiedBy>Angela Camp</cp:lastModifiedBy>
  <cp:revision>11</cp:revision>
  <dcterms:created xsi:type="dcterms:W3CDTF">2023-04-05T11:51:01Z</dcterms:created>
  <dcterms:modified xsi:type="dcterms:W3CDTF">2023-06-13T11:33:51Z</dcterms:modified>
</cp:coreProperties>
</file>